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58"/>
  </p:notesMasterIdLst>
  <p:sldIdLst>
    <p:sldId id="515" r:id="rId2"/>
    <p:sldId id="514" r:id="rId3"/>
    <p:sldId id="517" r:id="rId4"/>
    <p:sldId id="518" r:id="rId5"/>
    <p:sldId id="519" r:id="rId6"/>
    <p:sldId id="520" r:id="rId7"/>
    <p:sldId id="521" r:id="rId8"/>
    <p:sldId id="522" r:id="rId9"/>
    <p:sldId id="523" r:id="rId10"/>
    <p:sldId id="559" r:id="rId11"/>
    <p:sldId id="563" r:id="rId12"/>
    <p:sldId id="569" r:id="rId13"/>
    <p:sldId id="570" r:id="rId14"/>
    <p:sldId id="571" r:id="rId15"/>
    <p:sldId id="567" r:id="rId16"/>
    <p:sldId id="568" r:id="rId17"/>
    <p:sldId id="560" r:id="rId18"/>
    <p:sldId id="572" r:id="rId19"/>
    <p:sldId id="573" r:id="rId20"/>
    <p:sldId id="525" r:id="rId21"/>
    <p:sldId id="562" r:id="rId22"/>
    <p:sldId id="540" r:id="rId23"/>
    <p:sldId id="541" r:id="rId24"/>
    <p:sldId id="542" r:id="rId25"/>
    <p:sldId id="579" r:id="rId26"/>
    <p:sldId id="543" r:id="rId27"/>
    <p:sldId id="544" r:id="rId28"/>
    <p:sldId id="577" r:id="rId29"/>
    <p:sldId id="548" r:id="rId30"/>
    <p:sldId id="546" r:id="rId31"/>
    <p:sldId id="545" r:id="rId32"/>
    <p:sldId id="580" r:id="rId33"/>
    <p:sldId id="553" r:id="rId34"/>
    <p:sldId id="551" r:id="rId35"/>
    <p:sldId id="552" r:id="rId36"/>
    <p:sldId id="313" r:id="rId37"/>
    <p:sldId id="314" r:id="rId38"/>
    <p:sldId id="316" r:id="rId39"/>
    <p:sldId id="526" r:id="rId40"/>
    <p:sldId id="534" r:id="rId41"/>
    <p:sldId id="527" r:id="rId42"/>
    <p:sldId id="311" r:id="rId43"/>
    <p:sldId id="529" r:id="rId44"/>
    <p:sldId id="530" r:id="rId45"/>
    <p:sldId id="533" r:id="rId46"/>
    <p:sldId id="535" r:id="rId47"/>
    <p:sldId id="558" r:id="rId48"/>
    <p:sldId id="554" r:id="rId49"/>
    <p:sldId id="555" r:id="rId50"/>
    <p:sldId id="581" r:id="rId51"/>
    <p:sldId id="537" r:id="rId52"/>
    <p:sldId id="582" r:id="rId53"/>
    <p:sldId id="564" r:id="rId54"/>
    <p:sldId id="565" r:id="rId55"/>
    <p:sldId id="566" r:id="rId56"/>
    <p:sldId id="26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58"/>
    <p:restoredTop sz="96327"/>
  </p:normalViewPr>
  <p:slideViewPr>
    <p:cSldViewPr snapToGrid="0" snapToObjects="1">
      <p:cViewPr varScale="1">
        <p:scale>
          <a:sx n="131" d="100"/>
          <a:sy n="131" d="100"/>
        </p:scale>
        <p:origin x="18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36198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20</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3264654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latin typeface="Segoe UI" charset="0"/>
              <a:ea typeface="ＭＳ Ｐゴシック" charset="0"/>
              <a:cs typeface="ＭＳ Ｐゴシック" charset="0"/>
            </a:endParaRPr>
          </a:p>
        </p:txBody>
      </p:sp>
      <p:pic>
        <p:nvPicPr>
          <p:cNvPr id="5" name="Picture 7" descr="cshl_logo_alternate rgb.png">
            <a:extLst>
              <a:ext uri="{FF2B5EF4-FFF2-40B4-BE49-F238E27FC236}">
                <a16:creationId xmlns:a16="http://schemas.microsoft.com/office/drawing/2014/main" id="{5DC8E3AA-C257-D14E-A5A8-DF7017F43D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8264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177574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133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9" name="TextBox 8">
            <a:extLst>
              <a:ext uri="{FF2B5EF4-FFF2-40B4-BE49-F238E27FC236}">
                <a16:creationId xmlns:a16="http://schemas.microsoft.com/office/drawing/2014/main" id="{3E245822-ADFF-4540-9BD4-E4A28AC54380}"/>
              </a:ext>
            </a:extLst>
          </p:cNvPr>
          <p:cNvSpPr txBox="1">
            <a:spLocks noChangeArrowheads="1"/>
          </p:cNvSpPr>
          <p:nvPr userDrawn="1"/>
        </p:nvSpPr>
        <p:spPr bwMode="auto">
          <a:xfrm>
            <a:off x="111760" y="6447904"/>
            <a:ext cx="252139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b="1" dirty="0">
                <a:solidFill>
                  <a:schemeClr val="bg1"/>
                </a:solidFill>
                <a:latin typeface="Calibri" charset="0"/>
                <a:cs typeface="Calibri" charset="0"/>
              </a:rPr>
              <a:t>Module 1 </a:t>
            </a:r>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rnabio.org/module-00-setup/0000/07/01/Log_into_AW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9" name="Rectangle 8">
            <a:extLst>
              <a:ext uri="{FF2B5EF4-FFF2-40B4-BE49-F238E27FC236}">
                <a16:creationId xmlns:a16="http://schemas.microsoft.com/office/drawing/2014/main" id="{344D7320-B7A8-EA4A-8CFC-7C9CDFF48527}"/>
              </a:ext>
            </a:extLst>
          </p:cNvPr>
          <p:cNvSpPr/>
          <p:nvPr/>
        </p:nvSpPr>
        <p:spPr>
          <a:xfrm>
            <a:off x="0" y="2522835"/>
            <a:ext cx="12192000" cy="3889541"/>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pic>
        <p:nvPicPr>
          <p:cNvPr id="10" name="Picture 9">
            <a:extLst>
              <a:ext uri="{FF2B5EF4-FFF2-40B4-BE49-F238E27FC236}">
                <a16:creationId xmlns:a16="http://schemas.microsoft.com/office/drawing/2014/main" id="{1D265451-D7FA-324E-8A73-79956D9943F9}"/>
              </a:ext>
            </a:extLst>
          </p:cNvPr>
          <p:cNvPicPr>
            <a:picLocks noChangeAspect="1"/>
          </p:cNvPicPr>
          <p:nvPr/>
        </p:nvPicPr>
        <p:blipFill>
          <a:blip r:embed="rId3"/>
          <a:stretch>
            <a:fillRect/>
          </a:stretch>
        </p:blipFill>
        <p:spPr>
          <a:xfrm>
            <a:off x="204216" y="2890275"/>
            <a:ext cx="3128830" cy="3128830"/>
          </a:xfrm>
          <a:prstGeom prst="rect">
            <a:avLst/>
          </a:prstGeom>
        </p:spPr>
      </p:pic>
      <p:pic>
        <p:nvPicPr>
          <p:cNvPr id="11" name="Picture 1" descr="RNA-Seq-alignment.png">
            <a:extLst>
              <a:ext uri="{FF2B5EF4-FFF2-40B4-BE49-F238E27FC236}">
                <a16:creationId xmlns:a16="http://schemas.microsoft.com/office/drawing/2014/main" id="{C4CC95B9-7822-9D44-9479-A12E3FCDDE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151" y="2888092"/>
            <a:ext cx="3271336" cy="3133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5E29E9BF-E919-5E47-8D48-7A8519760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8" name="Title 1">
            <a:extLst>
              <a:ext uri="{FF2B5EF4-FFF2-40B4-BE49-F238E27FC236}">
                <a16:creationId xmlns:a16="http://schemas.microsoft.com/office/drawing/2014/main" id="{17BFB325-C36D-C643-9293-35DEC0D050E8}"/>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Arpad </a:t>
            </a:r>
            <a:r>
              <a:rPr lang="en-US" sz="1800" dirty="0" err="1">
                <a:latin typeface="Calibri"/>
                <a:cs typeface="Calibri"/>
              </a:rPr>
              <a:t>Danos</a:t>
            </a:r>
            <a:r>
              <a:rPr lang="en-US" sz="1800" dirty="0">
                <a:latin typeface="Calibri"/>
                <a:cs typeface="Calibri"/>
              </a:rPr>
              <a:t>, Felicia Gomez, Obi Griffith, Malachi Griffith,</a:t>
            </a:r>
          </a:p>
          <a:p>
            <a:pPr>
              <a:defRPr/>
            </a:pPr>
            <a:r>
              <a:rPr lang="en-US" sz="1800" dirty="0">
                <a:latin typeface="Calibri"/>
                <a:cs typeface="Calibri"/>
              </a:rPr>
              <a:t>My Hoang, Mariam Khanfar, Chris Miller, Kartik Singhal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5-19, 2023</a:t>
            </a:r>
          </a:p>
        </p:txBody>
      </p:sp>
    </p:spTree>
    <p:extLst>
      <p:ext uri="{BB962C8B-B14F-4D97-AF65-F5344CB8AC3E}">
        <p14:creationId xmlns:p14="http://schemas.microsoft.com/office/powerpoint/2010/main" val="1530287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2">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a:t>
            </a:r>
            <a:r>
              <a:rPr lang="en-US" dirty="0" err="1"/>
              <a:t>seond</a:t>
            </a:r>
            <a:r>
              <a:rPr lang="en-US" dirty="0"/>
              <a:t>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Ubuntu 20.04 (Linux)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3CFFF-D903-78E5-44D6-2593AF3F8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531529"/>
            <a:ext cx="10624433"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0BAA8-9A65-4FF0-0454-0B6C309BF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10" y="1417638"/>
            <a:ext cx="9616579" cy="4378498"/>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9B93C73-6282-0B42-76D3-FDDF39585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6" y="1596768"/>
            <a:ext cx="8233054" cy="4724400"/>
          </a:xfr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KelsyCotto</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547F4-F950-DCE4-83D5-1A88CDE85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464" y="1417639"/>
            <a:ext cx="7354736" cy="4891675"/>
          </a:xfrm>
          <a:prstGeom prst="rect">
            <a:avLst/>
          </a:prstGeom>
        </p:spPr>
      </p:pic>
      <p:sp>
        <p:nvSpPr>
          <p:cNvPr id="2" name="Title 1"/>
          <p:cNvSpPr>
            <a:spLocks noGrp="1"/>
          </p:cNvSpPr>
          <p:nvPr>
            <p:ph type="title"/>
          </p:nvPr>
        </p:nvSpPr>
        <p:spPr/>
        <p:txBody>
          <a:bodyPr/>
          <a:lstStyle/>
          <a:p>
            <a:r>
              <a:rPr lang="en-US" dirty="0"/>
              <a:t>Choose an AMI – Find the CSHL SEQTEC 2022 AMI in the My AMIs</a:t>
            </a:r>
          </a:p>
        </p:txBody>
      </p:sp>
      <p:cxnSp>
        <p:nvCxnSpPr>
          <p:cNvPr id="7" name="Straight Arrow Connector 6"/>
          <p:cNvCxnSpPr/>
          <p:nvPr/>
        </p:nvCxnSpPr>
        <p:spPr>
          <a:xfrm flipH="1">
            <a:off x="4295800" y="47251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032104" y="602128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BFF3F66-38BD-B394-5207-EAD34ED1CDE7}"/>
              </a:ext>
            </a:extLst>
          </p:cNvPr>
          <p:cNvSpPr/>
          <p:nvPr/>
        </p:nvSpPr>
        <p:spPr>
          <a:xfrm>
            <a:off x="7464152" y="2420888"/>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21261C-049D-7290-7B17-BBC32E0C6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239" y="1600200"/>
            <a:ext cx="11367521"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231904" y="58052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968208" y="2708920"/>
            <a:ext cx="2160240" cy="53115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0CEADAD-9980-35E5-A9F8-2996D1FBB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482" y="1600200"/>
            <a:ext cx="8531035" cy="4724400"/>
          </a:xfrm>
        </p:spPr>
      </p:pic>
      <p:sp>
        <p:nvSpPr>
          <p:cNvPr id="2" name="Title 1"/>
          <p:cNvSpPr>
            <a:spLocks noGrp="1"/>
          </p:cNvSpPr>
          <p:nvPr>
            <p:ph type="title"/>
          </p:nvPr>
        </p:nvSpPr>
        <p:spPr/>
        <p:txBody>
          <a:bodyPr/>
          <a:lstStyle/>
          <a:p>
            <a:r>
              <a:rPr lang="en-US" dirty="0"/>
              <a:t>Choose an existing key pair: ”cshl_2022_student"</a:t>
            </a:r>
          </a:p>
        </p:txBody>
      </p:sp>
      <p:cxnSp>
        <p:nvCxnSpPr>
          <p:cNvPr id="6" name="Straight Arrow Connector 5"/>
          <p:cNvCxnSpPr>
            <a:cxnSpLocks/>
          </p:cNvCxnSpPr>
          <p:nvPr/>
        </p:nvCxnSpPr>
        <p:spPr>
          <a:xfrm>
            <a:off x="1470442" y="580526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AF9F386-0065-66E2-6D9F-348820D4B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92" y="1600200"/>
            <a:ext cx="1177901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66395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791744" y="58772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24192" y="3124882"/>
            <a:ext cx="1584176" cy="52014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44028D-9898-3AF2-FE9D-7FDA44FC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740" y="1470479"/>
            <a:ext cx="8736756" cy="4961878"/>
          </a:xfrm>
          <a:prstGeom prst="rect">
            <a:avLst/>
          </a:prstGeom>
        </p:spPr>
      </p:pic>
      <p:sp>
        <p:nvSpPr>
          <p:cNvPr id="2" name="Title 1"/>
          <p:cNvSpPr>
            <a:spLocks noGrp="1"/>
          </p:cNvSpPr>
          <p:nvPr>
            <p:ph type="title"/>
          </p:nvPr>
        </p:nvSpPr>
        <p:spPr/>
        <p:txBody>
          <a:bodyPr/>
          <a:lstStyle/>
          <a:p>
            <a:r>
              <a:rPr lang="en-US" sz="2400" dirty="0"/>
              <a:t>You should see 1 32 GiB root volume and 1 250 GiB EBS volume as the two storage volumes.</a:t>
            </a:r>
          </a:p>
        </p:txBody>
      </p:sp>
      <p:sp>
        <p:nvSpPr>
          <p:cNvPr id="5" name="Rectangle 4"/>
          <p:cNvSpPr/>
          <p:nvPr/>
        </p:nvSpPr>
        <p:spPr>
          <a:xfrm>
            <a:off x="2135560" y="2348880"/>
            <a:ext cx="8232700"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791B359-6C90-4DEA-B2DC-FE79657C0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9985" y="1556792"/>
            <a:ext cx="7092030" cy="4724400"/>
          </a:xfr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79976"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099F45-4CE0-63EB-9021-2899E924620E}"/>
              </a:ext>
            </a:extLst>
          </p:cNvPr>
          <p:cNvPicPr>
            <a:picLocks noChangeAspect="1"/>
          </p:cNvPicPr>
          <p:nvPr/>
        </p:nvPicPr>
        <p:blipFill rotWithShape="1">
          <a:blip r:embed="rId2">
            <a:extLst>
              <a:ext uri="{28A0092B-C50C-407E-A947-70E740481C1C}">
                <a14:useLocalDpi xmlns:a14="http://schemas.microsoft.com/office/drawing/2010/main" val="0"/>
              </a:ext>
            </a:extLst>
          </a:blip>
          <a:srcRect r="7397" b="2390"/>
          <a:stretch/>
        </p:blipFill>
        <p:spPr>
          <a:xfrm>
            <a:off x="4608433" y="1143000"/>
            <a:ext cx="2855719" cy="5310332"/>
          </a:xfrm>
          <a:prstGeom prst="rect">
            <a:avLst/>
          </a:prstGeom>
        </p:spPr>
      </p:pic>
      <p:sp>
        <p:nvSpPr>
          <p:cNvPr id="2" name="Title 1"/>
          <p:cNvSpPr>
            <a:spLocks noGrp="1"/>
          </p:cNvSpPr>
          <p:nvPr>
            <p:ph type="title"/>
          </p:nvPr>
        </p:nvSpPr>
        <p:spPr/>
        <p:txBody>
          <a:bodyPr/>
          <a:lstStyle/>
          <a:p>
            <a:r>
              <a:rPr lang="en-US" dirty="0"/>
              <a:t>Review the details of your instance and hit Launch</a:t>
            </a:r>
          </a:p>
        </p:txBody>
      </p:sp>
      <p:sp>
        <p:nvSpPr>
          <p:cNvPr id="7" name="Rectangle 6"/>
          <p:cNvSpPr/>
          <p:nvPr/>
        </p:nvSpPr>
        <p:spPr>
          <a:xfrm>
            <a:off x="6068490" y="594928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27848" y="1700808"/>
            <a:ext cx="2664296" cy="266429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cshl_2021_student.pem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normAutofit lnSpcReduction="10000"/>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cshl_2022_student.pem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normAutofit fontScale="90000"/>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cshl_2022_student.pem</a:t>
            </a:r>
          </a:p>
          <a:p>
            <a:pPr>
              <a:buClrTx/>
              <a:buFontTx/>
              <a:buNone/>
              <a:defRPr/>
            </a:pPr>
            <a:r>
              <a:rPr lang="en-CA" dirty="0" err="1"/>
              <a:t>ssh</a:t>
            </a:r>
            <a:r>
              <a:rPr lang="en-CA" dirty="0"/>
              <a:t> -</a:t>
            </a:r>
            <a:r>
              <a:rPr lang="en-CA" dirty="0" err="1"/>
              <a:t>i</a:t>
            </a:r>
            <a:r>
              <a:rPr lang="en-CA" dirty="0"/>
              <a:t> cshl_2022_student.pem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normAutofit fontScale="90000"/>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5" name="Picture 4">
            <a:extLst>
              <a:ext uri="{FF2B5EF4-FFF2-40B4-BE49-F238E27FC236}">
                <a16:creationId xmlns:a16="http://schemas.microsoft.com/office/drawing/2014/main" id="{9D055D4F-DA5B-58BC-05F4-39B25ABBA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320800"/>
            <a:ext cx="6959600" cy="421640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1186278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normAutofit lnSpcReduction="10000"/>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3238349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BCBDB91A-9B26-824C-84F1-38A40AE60A56}" vid="{D4184701-6EB9-C840-884B-4BABDB359D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1_Office Theme</Template>
  <TotalTime>3</TotalTime>
  <Words>2688</Words>
  <Application>Microsoft Macintosh PowerPoint</Application>
  <PresentationFormat>Widescreen</PresentationFormat>
  <Paragraphs>261</Paragraphs>
  <Slides>56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Consolas</vt:lpstr>
      <vt:lpstr>Segoe UI</vt:lpstr>
      <vt:lpstr>1_Office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KelsyCotto)</vt:lpstr>
      <vt:lpstr>Choose an AMI – Find the CSHL SEQTEC 2022 AMI in the My AMIs</vt:lpstr>
      <vt:lpstr>Choose “m5.2xlarge” instance type, then "Next: Configure Instance Details".</vt:lpstr>
      <vt:lpstr>Choose an existing key pair: ”cshl_2022_student"</vt:lpstr>
      <vt:lpstr>Select an Existing Security Group, choose "SSH_HTTP". Then hit "Review and Launch". </vt:lpstr>
      <vt:lpstr>You should see 1 32 GiB root volume and 1 250 GiB EBS volume as the two storage volumes.</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We are on a Coffee Break &amp; Networking Session</vt:lpstr>
      <vt:lpstr>Key AWS concepts and terminology</vt:lpstr>
      <vt:lpstr>What is a Region?</vt:lpstr>
      <vt:lpstr>What is a Region?</vt:lpstr>
      <vt:lpstr>We are on a Coffee Break &amp; Networking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Griffith, Obi</dc:creator>
  <cp:lastModifiedBy>Gomez, Felicia</cp:lastModifiedBy>
  <cp:revision>2</cp:revision>
  <dcterms:created xsi:type="dcterms:W3CDTF">2023-11-02T15:52:44Z</dcterms:created>
  <dcterms:modified xsi:type="dcterms:W3CDTF">2023-11-06T01:17:38Z</dcterms:modified>
</cp:coreProperties>
</file>